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Lst>
  <p:sldIdLst>
    <p:sldId id="256" r:id="rId2"/>
    <p:sldId id="286" r:id="rId3"/>
    <p:sldId id="260" r:id="rId4"/>
    <p:sldId id="262" r:id="rId5"/>
    <p:sldId id="267" r:id="rId6"/>
    <p:sldId id="278" r:id="rId7"/>
    <p:sldId id="264" r:id="rId8"/>
    <p:sldId id="261" r:id="rId9"/>
    <p:sldId id="265" r:id="rId10"/>
    <p:sldId id="295" r:id="rId11"/>
    <p:sldId id="263" r:id="rId12"/>
    <p:sldId id="292" r:id="rId13"/>
    <p:sldId id="288" r:id="rId14"/>
    <p:sldId id="289" r:id="rId15"/>
    <p:sldId id="277" r:id="rId16"/>
    <p:sldId id="268" r:id="rId17"/>
    <p:sldId id="290" r:id="rId18"/>
    <p:sldId id="270" r:id="rId19"/>
    <p:sldId id="294" r:id="rId20"/>
    <p:sldId id="276" r:id="rId21"/>
    <p:sldId id="271" r:id="rId22"/>
    <p:sldId id="282" r:id="rId23"/>
    <p:sldId id="275" r:id="rId24"/>
    <p:sldId id="291" r:id="rId25"/>
    <p:sldId id="283" r:id="rId26"/>
    <p:sldId id="272" r:id="rId27"/>
    <p:sldId id="297" r:id="rId28"/>
    <p:sldId id="284" r:id="rId29"/>
    <p:sldId id="285" r:id="rId30"/>
    <p:sldId id="259" r:id="rId31"/>
    <p:sldId id="274" r:id="rId32"/>
    <p:sldId id="269" r:id="rId33"/>
    <p:sldId id="280" r:id="rId34"/>
    <p:sldId id="298" r:id="rId35"/>
    <p:sldId id="287" r:id="rId36"/>
    <p:sldId id="299" r:id="rId37"/>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06" autoAdjust="0"/>
    <p:restoredTop sz="94660"/>
  </p:normalViewPr>
  <p:slideViewPr>
    <p:cSldViewPr snapToGrid="0">
      <p:cViewPr varScale="1">
        <p:scale>
          <a:sx n="83" d="100"/>
          <a:sy n="83" d="100"/>
        </p:scale>
        <p:origin x="-672"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pl-PL" smtClean="0"/>
              <a:t>Kliknij, aby edytować styl</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a:xfrm>
            <a:off x="9255346" y="2750337"/>
            <a:ext cx="1171888" cy="1356442"/>
          </a:xfrm>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58768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a:xfrm>
            <a:off x="10729455" y="4711309"/>
            <a:ext cx="1154151" cy="1090789"/>
          </a:xfrm>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6144301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pl-PL" smtClean="0"/>
              <a:t>Kliknij, aby edytować styl</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a:xfrm>
            <a:off x="10729455" y="4711615"/>
            <a:ext cx="1154151" cy="1090789"/>
          </a:xfrm>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3858359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pl-PL" smtClean="0"/>
              <a:t>Kliknij, aby edytować styl</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a:xfrm>
            <a:off x="10729455" y="4709925"/>
            <a:ext cx="1154151" cy="1090789"/>
          </a:xfrm>
        </p:spPr>
        <p:txBody>
          <a:bodyPr/>
          <a:lstStyle/>
          <a:p>
            <a:fld id="{4A78C18C-CBDA-4C2E-9B44-60CE9D4AD78E}" type="slidenum">
              <a:rPr lang="pl-PL" smtClean="0"/>
              <a:pPr/>
              <a:t>‹#›</a:t>
            </a:fld>
            <a:endParaRPr lang="pl-PL"/>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xmlns="" val="387676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pl-PL" smtClean="0"/>
              <a:t>Kliknij, aby edytować styl</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a:xfrm>
            <a:off x="10729455" y="4709925"/>
            <a:ext cx="1154151" cy="1090789"/>
          </a:xfrm>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1563568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pl-PL" smtClean="0"/>
              <a:t>Kliknij, aby edytować styl</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3" name="Date Placeholder 2"/>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3569485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pl-PL" smtClean="0"/>
              <a:t>Kliknij, aby edytować styl</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smtClean="0"/>
              <a:t>Kliknij ikonę, aby dodać obraz</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3" name="Date Placeholder 2"/>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3637419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2515386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AFC2AFF5-B405-4D5E-9283-C8C4E7BAF136}" type="datetimeFigureOut">
              <a:rPr lang="pl-PL" smtClean="0"/>
              <a:pPr/>
              <a:t>22.06.2022</a:t>
            </a:fld>
            <a:endParaRPr lang="pl-PL"/>
          </a:p>
        </p:txBody>
      </p:sp>
      <p:sp>
        <p:nvSpPr>
          <p:cNvPr id="5" name="Footer Placeholder 4"/>
          <p:cNvSpPr>
            <a:spLocks noGrp="1"/>
          </p:cNvSpPr>
          <p:nvPr>
            <p:ph type="ftr" sz="quarter" idx="11"/>
          </p:nvPr>
        </p:nvSpPr>
        <p:spPr>
          <a:xfrm>
            <a:off x="680321" y="5936188"/>
            <a:ext cx="6126805" cy="365125"/>
          </a:xfrm>
        </p:spPr>
        <p:txBody>
          <a:bodyPr/>
          <a:lstStyle/>
          <a:p>
            <a:endParaRPr lang="pl-PL"/>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4294894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4263208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pl-PL" smtClean="0"/>
              <a:t>Kliknij, aby edytować styl</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a:xfrm>
            <a:off x="10729455" y="2869895"/>
            <a:ext cx="1154151" cy="1090789"/>
          </a:xfrm>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267850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396051130"/>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80322" y="3030008"/>
            <a:ext cx="4698355" cy="2906179"/>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5594123" y="3030008"/>
            <a:ext cx="4700059" cy="2906179"/>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4084550459"/>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4261685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2572795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pl-PL" smtClean="0"/>
              <a:t>Kliknij, aby edytować styl</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4122412187"/>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AFC2AFF5-B405-4D5E-9283-C8C4E7BAF136}"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597140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FC2AFF5-B405-4D5E-9283-C8C4E7BAF136}" type="datetimeFigureOut">
              <a:rPr lang="pl-PL" smtClean="0"/>
              <a:pPr/>
              <a:t>22.06.2022</a:t>
            </a:fld>
            <a:endParaRPr lang="pl-PL"/>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4A78C18C-CBDA-4C2E-9B44-60CE9D4AD78E}" type="slidenum">
              <a:rPr lang="pl-PL" smtClean="0"/>
              <a:pPr/>
              <a:t>‹#›</a:t>
            </a:fld>
            <a:endParaRPr lang="pl-PL"/>
          </a:p>
        </p:txBody>
      </p:sp>
    </p:spTree>
    <p:extLst>
      <p:ext uri="{BB962C8B-B14F-4D97-AF65-F5344CB8AC3E}">
        <p14:creationId xmlns:p14="http://schemas.microsoft.com/office/powerpoint/2010/main" xmlns="" val="1207740638"/>
      </p:ext>
    </p:extLst>
  </p:cSld>
  <p:clrMap bg1="dk1" tx1="lt1" bg2="dk2" tx2="lt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 id="2147483852" r:id="rId13"/>
    <p:sldLayoutId id="2147483853" r:id="rId14"/>
    <p:sldLayoutId id="2147483854" r:id="rId15"/>
    <p:sldLayoutId id="2147483855" r:id="rId16"/>
    <p:sldLayoutId id="2147483856"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sz="5400" b="1" dirty="0" smtClean="0">
                <a:effectLst>
                  <a:outerShdw blurRad="38100" dist="38100" dir="2700000" algn="tl">
                    <a:srgbClr val="000000">
                      <a:alpha val="43137"/>
                    </a:srgbClr>
                  </a:outerShdw>
                </a:effectLst>
              </a:rPr>
              <a:t>Nikola Tesla</a:t>
            </a:r>
            <a:r>
              <a:rPr lang="pl-PL" dirty="0" smtClean="0"/>
              <a:t/>
            </a:r>
            <a:br>
              <a:rPr lang="pl-PL" dirty="0" smtClean="0"/>
            </a:br>
            <a:endParaRPr lang="pl-PL" dirty="0"/>
          </a:p>
        </p:txBody>
      </p:sp>
      <p:sp>
        <p:nvSpPr>
          <p:cNvPr id="3" name="Podtytuł 2"/>
          <p:cNvSpPr>
            <a:spLocks noGrp="1"/>
          </p:cNvSpPr>
          <p:nvPr>
            <p:ph type="subTitle" idx="1"/>
          </p:nvPr>
        </p:nvSpPr>
        <p:spPr>
          <a:xfrm>
            <a:off x="680322" y="4394039"/>
            <a:ext cx="9492378" cy="1117687"/>
          </a:xfrm>
        </p:spPr>
        <p:txBody>
          <a:bodyPr>
            <a:normAutofit/>
          </a:bodyPr>
          <a:lstStyle/>
          <a:p>
            <a:r>
              <a:rPr lang="pl-PL" sz="4800" b="1" dirty="0">
                <a:effectLst>
                  <a:outerShdw blurRad="38100" dist="38100" dir="2700000" algn="tl">
                    <a:srgbClr val="000000">
                      <a:alpha val="43137"/>
                    </a:srgbClr>
                  </a:outerShdw>
                </a:effectLst>
                <a:latin typeface="+mj-lt"/>
              </a:rPr>
              <a:t>n</a:t>
            </a:r>
            <a:r>
              <a:rPr lang="pl-PL" sz="4800" b="1" dirty="0" smtClean="0">
                <a:effectLst>
                  <a:outerShdw blurRad="38100" dist="38100" dir="2700000" algn="tl">
                    <a:srgbClr val="000000">
                      <a:alpha val="43137"/>
                    </a:srgbClr>
                  </a:outerShdw>
                </a:effectLst>
                <a:latin typeface="+mj-lt"/>
              </a:rPr>
              <a:t>iedoceniony geniusz</a:t>
            </a:r>
            <a:endParaRPr lang="pl-PL" sz="4800" b="1" dirty="0">
              <a:effectLst>
                <a:outerShdw blurRad="38100" dist="38100" dir="2700000" algn="tl">
                  <a:srgbClr val="000000">
                    <a:alpha val="43137"/>
                  </a:srgbClr>
                </a:outerShdw>
              </a:effectLst>
              <a:latin typeface="+mj-lt"/>
            </a:endParaRPr>
          </a:p>
        </p:txBody>
      </p:sp>
      <p:pic>
        <p:nvPicPr>
          <p:cNvPr id="4" name="Obraz 3"/>
          <p:cNvPicPr>
            <a:picLocks noChangeAspect="1"/>
          </p:cNvPicPr>
          <p:nvPr/>
        </p:nvPicPr>
        <p:blipFill>
          <a:blip r:embed="rId2" cstate="print"/>
          <a:stretch>
            <a:fillRect/>
          </a:stretch>
        </p:blipFill>
        <p:spPr>
          <a:xfrm>
            <a:off x="0" y="1121446"/>
            <a:ext cx="4124325" cy="3128963"/>
          </a:xfrm>
          <a:prstGeom prst="rect">
            <a:avLst/>
          </a:prstGeom>
        </p:spPr>
      </p:pic>
    </p:spTree>
    <p:extLst>
      <p:ext uri="{BB962C8B-B14F-4D97-AF65-F5344CB8AC3E}">
        <p14:creationId xmlns:p14="http://schemas.microsoft.com/office/powerpoint/2010/main" xmlns="" val="3886609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0" y="828040"/>
            <a:ext cx="12192000" cy="5201920"/>
          </a:xfrm>
          <a:prstGeom prst="rect">
            <a:avLst/>
          </a:prstGeom>
        </p:spPr>
      </p:pic>
    </p:spTree>
    <p:extLst>
      <p:ext uri="{BB962C8B-B14F-4D97-AF65-F5344CB8AC3E}">
        <p14:creationId xmlns:p14="http://schemas.microsoft.com/office/powerpoint/2010/main" xmlns="" val="2199232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200151" y="1508850"/>
            <a:ext cx="8658225" cy="4247317"/>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Kolejny rok był dla Serba bardzo trudny. Aby przeżyć, musiał imać się naprawdę różnych zajęć. Wybitny inżynier pracował między innymi jako kopacz rowów. Z czasem udało mu się zdobyć kontakt do właścicieli Western Union </a:t>
            </a:r>
            <a:r>
              <a:rPr lang="pl-PL" sz="2800" dirty="0" err="1" smtClean="0">
                <a:latin typeface="Calibri" panose="020F0502020204030204" pitchFamily="34" charset="0"/>
                <a:cs typeface="Calibri" panose="020F0502020204030204" pitchFamily="34" charset="0"/>
              </a:rPr>
              <a:t>Telegraph</a:t>
            </a:r>
            <a:r>
              <a:rPr lang="pl-PL" sz="2800" dirty="0" smtClean="0">
                <a:latin typeface="Calibri" panose="020F0502020204030204" pitchFamily="34" charset="0"/>
                <a:cs typeface="Calibri" panose="020F0502020204030204" pitchFamily="34" charset="0"/>
              </a:rPr>
              <a:t> Company. Z ich pomocą założył swoją firmę — Tesla </a:t>
            </a:r>
            <a:r>
              <a:rPr lang="pl-PL" sz="2800" dirty="0" err="1" smtClean="0">
                <a:latin typeface="Calibri" panose="020F0502020204030204" pitchFamily="34" charset="0"/>
                <a:cs typeface="Calibri" panose="020F0502020204030204" pitchFamily="34" charset="0"/>
              </a:rPr>
              <a:t>Electric</a:t>
            </a:r>
            <a:r>
              <a:rPr lang="pl-PL" sz="2800" dirty="0" smtClean="0">
                <a:latin typeface="Calibri" panose="020F0502020204030204" pitchFamily="34" charset="0"/>
                <a:cs typeface="Calibri" panose="020F0502020204030204" pitchFamily="34" charset="0"/>
              </a:rPr>
              <a:t> </a:t>
            </a:r>
            <a:r>
              <a:rPr lang="pl-PL" sz="2800" dirty="0" err="1" smtClean="0">
                <a:latin typeface="Calibri" panose="020F0502020204030204" pitchFamily="34" charset="0"/>
                <a:cs typeface="Calibri" panose="020F0502020204030204" pitchFamily="34" charset="0"/>
              </a:rPr>
              <a:t>Light</a:t>
            </a:r>
            <a:r>
              <a:rPr lang="pl-PL" sz="2800" dirty="0" smtClean="0">
                <a:latin typeface="Calibri" panose="020F0502020204030204" pitchFamily="34" charset="0"/>
                <a:cs typeface="Calibri" panose="020F0502020204030204" pitchFamily="34" charset="0"/>
              </a:rPr>
              <a:t> Company. </a:t>
            </a:r>
          </a:p>
          <a:p>
            <a:pPr algn="just"/>
            <a:r>
              <a:rPr lang="pl-PL" sz="2800" dirty="0" smtClean="0">
                <a:latin typeface="Calibri" panose="020F0502020204030204" pitchFamily="34" charset="0"/>
                <a:cs typeface="Calibri" panose="020F0502020204030204" pitchFamily="34" charset="0"/>
              </a:rPr>
              <a:t>Następnie, z pomocą George’a </a:t>
            </a:r>
            <a:r>
              <a:rPr lang="pl-PL" sz="2800" dirty="0" err="1" smtClean="0">
                <a:latin typeface="Calibri" panose="020F0502020204030204" pitchFamily="34" charset="0"/>
                <a:cs typeface="Calibri" panose="020F0502020204030204" pitchFamily="34" charset="0"/>
              </a:rPr>
              <a:t>Westinghouse’a</a:t>
            </a:r>
            <a:r>
              <a:rPr lang="pl-PL" sz="2800" dirty="0" smtClean="0">
                <a:latin typeface="Calibri" panose="020F0502020204030204" pitchFamily="34" charset="0"/>
                <a:cs typeface="Calibri" panose="020F0502020204030204" pitchFamily="34" charset="0"/>
              </a:rPr>
              <a:t>: wynalazcy, przedsiębiorcy i entuzjasty prądu przemiennego, zbudował pierwszą działającą w tej technologii elektrownię.</a:t>
            </a:r>
          </a:p>
          <a:p>
            <a:r>
              <a:rPr lang="pl-PL" dirty="0" smtClean="0"/>
              <a:t> </a:t>
            </a:r>
            <a:endParaRPr lang="pl-PL" dirty="0"/>
          </a:p>
        </p:txBody>
      </p:sp>
    </p:spTree>
    <p:extLst>
      <p:ext uri="{BB962C8B-B14F-4D97-AF65-F5344CB8AC3E}">
        <p14:creationId xmlns:p14="http://schemas.microsoft.com/office/powerpoint/2010/main" xmlns="" val="1138399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85837" y="977890"/>
            <a:ext cx="9186863"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Od tego przełomowego momentu Tesla wreszcie mógł swobodnie poświęcać się pracy nad podstawami generowania i przesyłania prądu przemiennego. Opracował również projekty urządzeń, które były nim zasilanie, między innymi silnik elektryczny, który wykorzystywał własności prądu przemiennego do stworzenia efektu wirującego pola magnetycznego, wprowadzającego urządzenie w ruch obrotowy.</a:t>
            </a:r>
          </a:p>
          <a:p>
            <a:pPr algn="just"/>
            <a:r>
              <a:rPr lang="pl-PL" sz="2800" dirty="0" smtClean="0">
                <a:latin typeface="Calibri" panose="020F0502020204030204" pitchFamily="34" charset="0"/>
                <a:cs typeface="Calibri" panose="020F0502020204030204" pitchFamily="34" charset="0"/>
              </a:rPr>
              <a:t>Projekty okazały się na tyle przełomowe, że już rok później Tesla sprzedał patenty do systemu prądnic, transformatorów               i silników opartych na prądzie przemiennym.</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3072892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57276" y="1231851"/>
            <a:ext cx="9086850"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Tymczasem sukcesy Tesli zauważył też jego dawny pracodawca - Thomas Edison. Zaniepokojony wzrostem popularności sieci używających prądu przemiennego postanowił bronić produktów własnych firm i wyeliminować konkurenta. W całych Stanach Zjednoczonych za pieniądze Edisona rozpoczęła się wielka kampania propagandowa mająca pokazać, że prąd przemienny i oparte o niego rozwiązania stwarzają poważne zagrożenie dla użytkowników. 20 lat - aż tyle zajęło Edisonowi przyznanie się do błędu                     i stwierdzenie, że zamiast walczyć z Teslą powinien był wykorzystać jego pomysły i unowocześnić własne produkty.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0628742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728664" y="1254888"/>
            <a:ext cx="9586912"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Pomimo brawurowych działań konkurencji, w przeciągu dwóch lat powstało ponad 30 obiektów, zaopatrujących w „energię Tesli” 130 miejscowości . Wojnę o prąd wygrał Tesla,                                   a upokorzony Edison był zmuszony przejść na rozwiązania oparte o prąd przemienny.</a:t>
            </a:r>
          </a:p>
          <a:p>
            <a:pPr algn="just"/>
            <a:r>
              <a:rPr lang="pl-PL" sz="2800" dirty="0" smtClean="0">
                <a:latin typeface="Calibri" panose="020F0502020204030204" pitchFamily="34" charset="0"/>
                <a:cs typeface="Calibri" panose="020F0502020204030204" pitchFamily="34" charset="0"/>
              </a:rPr>
              <a:t>Warto wspomnieć, że od tego czasu datuje się ogromna wzajemna niechęć obu genialnych wynalazców. Nienawidzili się tak bardzo, że gdy w 1915 Komitet Noblowski chciał przyznać im wspólną nagrodę, woleli odmówić jej przyjęcia niż wyjść razem na scenę podczas oficjalnej uroczystości jej wręczenia. W efekcie prestiżowe wyróżnienie trafiło do kogoś zupełnie innego.</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161433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219200" y="176212"/>
            <a:ext cx="9753600" cy="6505575"/>
          </a:xfrm>
          <a:prstGeom prst="rect">
            <a:avLst/>
          </a:prstGeom>
        </p:spPr>
      </p:pic>
    </p:spTree>
    <p:extLst>
      <p:ext uri="{BB962C8B-B14F-4D97-AF65-F5344CB8AC3E}">
        <p14:creationId xmlns:p14="http://schemas.microsoft.com/office/powerpoint/2010/main" xmlns="" val="228857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885825" y="1717626"/>
            <a:ext cx="9229725" cy="3539430"/>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To właśnie wtedy Tesla stworzył podstawy </a:t>
            </a:r>
            <a:r>
              <a:rPr lang="pl-PL" sz="2800" dirty="0" err="1" smtClean="0">
                <a:latin typeface="Calibri" panose="020F0502020204030204" pitchFamily="34" charset="0"/>
                <a:cs typeface="Calibri" panose="020F0502020204030204" pitchFamily="34" charset="0"/>
              </a:rPr>
              <a:t>przesyłu</a:t>
            </a:r>
            <a:r>
              <a:rPr lang="pl-PL" sz="2800" dirty="0" smtClean="0">
                <a:latin typeface="Calibri" panose="020F0502020204030204" pitchFamily="34" charset="0"/>
                <a:cs typeface="Calibri" panose="020F0502020204030204" pitchFamily="34" charset="0"/>
              </a:rPr>
              <a:t>                       i generowania prądu przemiennego, które stosowane są do dzisiaj. Dodatkowo stworzył wiele projektów urządzeń napędzanych prądem przemiennym, w tym silnik elektryczny oraz świetlówkę, a następnie zbudował pierwszą elektrownię  z prądem przemiennym i linię przesyłową, dzięki której elektrownia zaopatrywała w prąd świetlówki na stacjach kolejowych Western Union na północy Stanów Zjednoczonych.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3864146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3434421" y="0"/>
            <a:ext cx="5323157" cy="6858000"/>
          </a:xfrm>
          <a:prstGeom prst="rect">
            <a:avLst/>
          </a:prstGeom>
        </p:spPr>
      </p:pic>
    </p:spTree>
    <p:extLst>
      <p:ext uri="{BB962C8B-B14F-4D97-AF65-F5344CB8AC3E}">
        <p14:creationId xmlns:p14="http://schemas.microsoft.com/office/powerpoint/2010/main" xmlns="" val="1251478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71548" y="663565"/>
            <a:ext cx="9244013" cy="5693866"/>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Nikola Tesla nie bez powodu bywa nazywany „władcą piorunów”. Przydomek ten serbski wynalazca zawdzięcza jednemu ze swoich największych wynalazków – zaprezentowanemu w 1891 roku transformatorowi rezonansowemu, potocznie zwanemu także cewką Tesli.</a:t>
            </a:r>
          </a:p>
          <a:p>
            <a:pPr algn="just"/>
            <a:r>
              <a:rPr lang="pl-PL" sz="2800" dirty="0" smtClean="0">
                <a:latin typeface="Calibri" panose="020F0502020204030204" pitchFamily="34" charset="0"/>
                <a:cs typeface="Calibri" panose="020F0502020204030204" pitchFamily="34" charset="0"/>
              </a:rPr>
              <a:t>Jest to rodzaj powietrznego transformatora, w którym obydwa uzwojenia pracują na tej samej, wysokiej częstotliwości rezonansowej. Pozwala to na uzyskanie bardzo wysokich napięć elektrycznych, mierzonych nawet milionami woltów.               W efekcie urządzenie może generować niezwykle widowiskowe wyładowania elektryczne. Tesla używał tego wynalazku w trakcie swoich publicznych prezentacji                               i odczytów, wzbudzając zachwyt publiczności.</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924577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762125" y="538162"/>
            <a:ext cx="8667750" cy="5781675"/>
          </a:xfrm>
          <a:prstGeom prst="rect">
            <a:avLst/>
          </a:prstGeom>
        </p:spPr>
      </p:pic>
    </p:spTree>
    <p:extLst>
      <p:ext uri="{BB962C8B-B14F-4D97-AF65-F5344CB8AC3E}">
        <p14:creationId xmlns:p14="http://schemas.microsoft.com/office/powerpoint/2010/main" xmlns="" val="221540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2495550" y="1991411"/>
            <a:ext cx="6096000" cy="2800767"/>
          </a:xfrm>
          <a:prstGeom prst="rect">
            <a:avLst/>
          </a:prstGeom>
        </p:spPr>
        <p:txBody>
          <a:bodyPr>
            <a:spAutoFit/>
          </a:bodyPr>
          <a:lstStyle/>
          <a:p>
            <a:pPr algn="ctr"/>
            <a:r>
              <a:rPr lang="pl-PL" sz="4400" b="1" i="1" dirty="0" smtClean="0">
                <a:latin typeface="+mj-lt"/>
              </a:rPr>
              <a:t>"Musimy nauczyć się uzyskiwać potrzebną nam energię bez zużywania surowców"</a:t>
            </a:r>
            <a:endParaRPr lang="pl-PL" sz="4400" b="1" i="1" dirty="0">
              <a:latin typeface="+mj-lt"/>
            </a:endParaRPr>
          </a:p>
        </p:txBody>
      </p:sp>
    </p:spTree>
    <p:extLst>
      <p:ext uri="{BB962C8B-B14F-4D97-AF65-F5344CB8AC3E}">
        <p14:creationId xmlns:p14="http://schemas.microsoft.com/office/powerpoint/2010/main" xmlns="" val="577763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328737" y="1718786"/>
            <a:ext cx="9029700" cy="3816429"/>
          </a:xfrm>
          <a:prstGeom prst="rect">
            <a:avLst/>
          </a:prstGeom>
        </p:spPr>
        <p:txBody>
          <a:bodyPr wrap="square">
            <a:spAutoFit/>
          </a:bodyPr>
          <a:lstStyle/>
          <a:p>
            <a:r>
              <a:rPr lang="pl-PL" sz="2800" dirty="0" smtClean="0">
                <a:latin typeface="Calibri" panose="020F0502020204030204" pitchFamily="34" charset="0"/>
                <a:cs typeface="Calibri" panose="020F0502020204030204" pitchFamily="34" charset="0"/>
              </a:rPr>
              <a:t>W jego dorobku znajdziemy również prądnicę prądu przemiennego, transformator Tesli, dynamo rowerowe czy baterię słoneczną, która stworzyła podwaliny pod dzisiejsze osiągnięcia naukowe w zakresie odnawialnych źródeł energii    i </a:t>
            </a:r>
            <a:r>
              <a:rPr lang="pl-PL" sz="2800" dirty="0" err="1" smtClean="0">
                <a:latin typeface="Calibri" panose="020F0502020204030204" pitchFamily="34" charset="0"/>
                <a:cs typeface="Calibri" panose="020F0502020204030204" pitchFamily="34" charset="0"/>
              </a:rPr>
              <a:t>fotowoltaniki</a:t>
            </a:r>
            <a:r>
              <a:rPr lang="pl-PL" sz="2800" dirty="0" smtClean="0">
                <a:latin typeface="Calibri" panose="020F0502020204030204" pitchFamily="34" charset="0"/>
                <a:cs typeface="Calibri" panose="020F0502020204030204" pitchFamily="34" charset="0"/>
              </a:rPr>
              <a:t>. </a:t>
            </a:r>
          </a:p>
          <a:p>
            <a:r>
              <a:rPr lang="pl-PL" sz="2800" dirty="0" smtClean="0">
                <a:latin typeface="Calibri" panose="020F0502020204030204" pitchFamily="34" charset="0"/>
                <a:cs typeface="Calibri" panose="020F0502020204030204" pitchFamily="34" charset="0"/>
              </a:rPr>
              <a:t>O ironio, sam Tesla nigdy się na tym nie wzbogacił, gdyż odstąpił własne patenty General </a:t>
            </a:r>
            <a:r>
              <a:rPr lang="pl-PL" sz="2800" dirty="0" err="1" smtClean="0">
                <a:latin typeface="Calibri" panose="020F0502020204030204" pitchFamily="34" charset="0"/>
                <a:cs typeface="Calibri" panose="020F0502020204030204" pitchFamily="34" charset="0"/>
              </a:rPr>
              <a:t>Electric</a:t>
            </a:r>
            <a:r>
              <a:rPr lang="pl-PL" sz="2800" dirty="0" smtClean="0">
                <a:latin typeface="Calibri" panose="020F0502020204030204" pitchFamily="34" charset="0"/>
                <a:cs typeface="Calibri" panose="020F0502020204030204" pitchFamily="34" charset="0"/>
              </a:rPr>
              <a:t> – później (także dzięki temu) jednej z najpotężniejszych firm świata.</a:t>
            </a:r>
          </a:p>
          <a:p>
            <a:endParaRPr lang="pl-PL" dirty="0"/>
          </a:p>
        </p:txBody>
      </p:sp>
    </p:spTree>
    <p:extLst>
      <p:ext uri="{BB962C8B-B14F-4D97-AF65-F5344CB8AC3E}">
        <p14:creationId xmlns:p14="http://schemas.microsoft.com/office/powerpoint/2010/main" xmlns="" val="25453472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219200" y="176212"/>
            <a:ext cx="9753600" cy="6505575"/>
          </a:xfrm>
          <a:prstGeom prst="rect">
            <a:avLst/>
          </a:prstGeom>
        </p:spPr>
      </p:pic>
    </p:spTree>
    <p:extLst>
      <p:ext uri="{BB962C8B-B14F-4D97-AF65-F5344CB8AC3E}">
        <p14:creationId xmlns:p14="http://schemas.microsoft.com/office/powerpoint/2010/main" xmlns="" val="58444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6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85836" y="1241763"/>
            <a:ext cx="9401175" cy="4401205"/>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Wynalazki Nikoli Tesli były przełomowe. Czasami wręcz wyprzedzały swoje czasy i okazały się niemożliwe                       do zrealizowania. To Nikoli Tesli zawdzięczamy początki robotyki (opracował maszynę kroczącą, maszynę latającą i maszynę pływającą). To on opatentował też pierwszy na świecie pilot radiowy. Już w 1898 roku uzyskał on odpowiedni patent. Z tej okazji urządzono nawet wielką prezentację w Madison </a:t>
            </a:r>
            <a:r>
              <a:rPr lang="pl-PL" sz="2800" dirty="0" err="1" smtClean="0">
                <a:latin typeface="Calibri" panose="020F0502020204030204" pitchFamily="34" charset="0"/>
                <a:cs typeface="Calibri" panose="020F0502020204030204" pitchFamily="34" charset="0"/>
              </a:rPr>
              <a:t>Square</a:t>
            </a:r>
            <a:r>
              <a:rPr lang="pl-PL" sz="2800" dirty="0" smtClean="0">
                <a:latin typeface="Calibri" panose="020F0502020204030204" pitchFamily="34" charset="0"/>
                <a:cs typeface="Calibri" panose="020F0502020204030204" pitchFamily="34" charset="0"/>
              </a:rPr>
              <a:t> Garden w Nowym Jorku, gdzie Tesla siedząc za specjalnym pulpitem sterowniczym pokazał pływającą, zdalnie sterowaną łódkę.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73167331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795440" y="928686"/>
            <a:ext cx="8640014" cy="4968000"/>
          </a:xfrm>
          <a:prstGeom prst="rect">
            <a:avLst/>
          </a:prstGeom>
        </p:spPr>
      </p:pic>
    </p:spTree>
    <p:extLst>
      <p:ext uri="{BB962C8B-B14F-4D97-AF65-F5344CB8AC3E}">
        <p14:creationId xmlns:p14="http://schemas.microsoft.com/office/powerpoint/2010/main" xmlns="" val="39462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914400" y="848142"/>
            <a:ext cx="9415462"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Pokaz ten wywołał szok, wielu obserwatorów uznało to bowiem za sztuczki z pogranicza czarnej magii, tymczasem było to jedno z pierwszych zastosowań najzwyklejszych fal radiowych                        (co zresztą jest jednym z potwierdzeń faktu, iż Tesla opanował to zjawisko przed Marconim). Na potrzeby prezentacji swojego nowego pomysłu Serb stworzył także wiele zmyślnych, zdalnie sterowanych maszyn, które dziś nazwalibyśmy prekursorami współczesnych robotów. W późniejszym okresie życia Tesla zainteresował się ponadto techniką lotniczą. Uzyskał nawet patent na samolot z ruchomymi śmigłami, które umożliwiały pionowy start  i lądowanie</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3497826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171575" y="1703338"/>
            <a:ext cx="8886825" cy="3970318"/>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Wynalazki Tesli zwykle były niesamowite i bardzo przydatne. Zdarzało mu się jednak wpadać na pomysł stworzenia rzeczy bardzo nietypowych - jak silnik zasilany chrabąszczami.       Był to jednak jego pierwszy wynalazek, opracowany w wieku kilku lat! Wynalazek ten - dużo później dopracowany              i rozwinięty - posłużył za podwaliny do stworzenia elektrowni wodnej. Była to pierwsza elektrownia wytwarzająca prąd przemienny - zbudowano                                      ją na wodospadzie Niagara.</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2551150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28700" y="1104423"/>
            <a:ext cx="9244013"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Jeszcze pod koniec XIX wieku Nikola Tesla wynalazł cewkę Tesli, czyli transformator rezonansowy, który mógł być użyty do produkcji radia. Badania te wykorzystał również Guglielmo Marconi, który ubiegł w złożeniu patentu Teslę   o kilka dni i to on przez lata uznawany był za twórcę radia. Jeszcze za życia dla genialnego wynalazcy dobijającym okazał się fakt, że za skonstruowanie radia Nagrodę Nobla otrzymał właśnie Marconi.</a:t>
            </a:r>
          </a:p>
          <a:p>
            <a:pPr algn="just"/>
            <a:r>
              <a:rPr lang="pl-PL" sz="2800" dirty="0" smtClean="0">
                <a:latin typeface="Calibri" panose="020F0502020204030204" pitchFamily="34" charset="0"/>
                <a:cs typeface="Calibri" panose="020F0502020204030204" pitchFamily="34" charset="0"/>
              </a:rPr>
              <a:t>Ostatecznie jednak Sąd Najwyższy USA przyznał mu rację - wynalazcą radia jest więc Nikola Tesla. Sprawa została niestety rozstrzygnięta już po śmierci Tesli.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807626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3452811" y="1585912"/>
            <a:ext cx="5181000" cy="3960000"/>
          </a:xfrm>
          <a:prstGeom prst="rect">
            <a:avLst/>
          </a:prstGeom>
        </p:spPr>
      </p:pic>
    </p:spTree>
    <p:extLst>
      <p:ext uri="{BB962C8B-B14F-4D97-AF65-F5344CB8AC3E}">
        <p14:creationId xmlns:p14="http://schemas.microsoft.com/office/powerpoint/2010/main" xmlns="" val="268987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6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585912" y="1193364"/>
            <a:ext cx="8243887" cy="4401205"/>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To nie wszystkie urządzenia jakie wymyślił Nikola Tesla. Wynalazki często wyprzedzały swoją epokę i dlatego pojawiły się jedynie w jego planach. Jest on na przykład pomysłodawcą telefonów komórkowych - już w 1901 roku Tesla starał się przekonać inwestorów, że warto stworzyć przenośne, personalne urządzenia                            do przesyłania wiadomości głosowych. To właśnie Tesla jest też pierwszą osobą, która wykonała zdjęcie rentgenowskie - choć nie wiedział wtedy w jakim kierunku wykorzysta się promienie X.</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36547937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00125" y="865912"/>
            <a:ext cx="8815388" cy="5693866"/>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Był samotnikiem, który w dodatku posiadał pewne indywidualne dziwactwa. Bał się między innymi zarazków, przez co nosił rękawiczki i prosił rozmówców, żeby zbyt blisko do niego nie podchodzili. W młodości nie stronił jeszcze od ludzi, a nawet od hazardu. Później jego nastawienie uległo jednak zmianie.</a:t>
            </a:r>
          </a:p>
          <a:p>
            <a:pPr algn="just"/>
            <a:r>
              <a:rPr lang="pl-PL" sz="2800" dirty="0" smtClean="0">
                <a:latin typeface="Calibri" panose="020F0502020204030204" pitchFamily="34" charset="0"/>
                <a:cs typeface="Calibri" panose="020F0502020204030204" pitchFamily="34" charset="0"/>
              </a:rPr>
              <a:t>Nikola Tesla, genialny fizyk, twierdził, że pomysły zawdzięcza trójwymiarowym wizjom, które stają mu przed oczami.                Pod koniec życia były już tak fantastyczne, że zaczęto go uważać za niegroźnego wariata. FBI nie spuszczało go z oka.</a:t>
            </a:r>
          </a:p>
          <a:p>
            <a:pPr algn="just"/>
            <a:r>
              <a:rPr lang="pl-PL" sz="2800" dirty="0" smtClean="0">
                <a:latin typeface="Calibri" panose="020F0502020204030204" pitchFamily="34" charset="0"/>
                <a:cs typeface="Calibri" panose="020F0502020204030204" pitchFamily="34" charset="0"/>
              </a:rPr>
              <a:t>Dziś już wiadomo, że FBI szukało w zapiskach Tesli planów nowej broni, które nie powinny wpaść w ręce wroga.</a:t>
            </a:r>
          </a:p>
          <a:p>
            <a:pPr algn="just"/>
            <a:endParaRPr lang="pl-PL" sz="28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4217834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128712" y="1671548"/>
            <a:ext cx="9286875" cy="3970318"/>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Dorastał w rodzinie serbskiego księdza prawosławnego ze wsi </a:t>
            </a:r>
            <a:r>
              <a:rPr lang="pl-PL" sz="2800" dirty="0" err="1" smtClean="0">
                <a:latin typeface="Calibri" panose="020F0502020204030204" pitchFamily="34" charset="0"/>
                <a:cs typeface="Calibri" panose="020F0502020204030204" pitchFamily="34" charset="0"/>
              </a:rPr>
              <a:t>Smiljan</a:t>
            </a:r>
            <a:r>
              <a:rPr lang="pl-PL" sz="2800" dirty="0" smtClean="0">
                <a:latin typeface="Calibri" panose="020F0502020204030204" pitchFamily="34" charset="0"/>
                <a:cs typeface="Calibri" panose="020F0502020204030204" pitchFamily="34" charset="0"/>
              </a:rPr>
              <a:t>, która znajduje się obecnie w Chorwacji. 10 lipca 1856 roku – w dniu narodzin Tesli – wchodziła w skład monarchii habsburskiej. Rodzice chcieli, by młody Nikola poszedł w ślady swojego ojca   i został kapłanem. Na szczęście, na talencie Tesli poznał się miejscowy nauczyciel, który pomógł mu w uzyskaniu stypendium oraz pokierował go do Grazu na tamtejszą politechnikę. Nie zdołał  ukończyć studiów, wpadł w nałóg hazardowy.</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40555826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14412" y="890111"/>
            <a:ext cx="9129711" cy="5693866"/>
          </a:xfrm>
          <a:prstGeom prst="rect">
            <a:avLst/>
          </a:prstGeom>
        </p:spPr>
        <p:txBody>
          <a:bodyPr wrap="square">
            <a:spAutoFit/>
          </a:bodyPr>
          <a:lstStyle/>
          <a:p>
            <a:pPr algn="just"/>
            <a:endParaRPr lang="pl-PL" sz="2800" dirty="0" smtClean="0">
              <a:latin typeface="Calibri" panose="020F0502020204030204" pitchFamily="34" charset="0"/>
              <a:cs typeface="Calibri" panose="020F0502020204030204" pitchFamily="34" charset="0"/>
            </a:endParaRPr>
          </a:p>
          <a:p>
            <a:pPr algn="just"/>
            <a:r>
              <a:rPr lang="pl-PL" sz="2800" dirty="0" smtClean="0">
                <a:latin typeface="Calibri" panose="020F0502020204030204" pitchFamily="34" charset="0"/>
                <a:cs typeface="Calibri" panose="020F0502020204030204" pitchFamily="34" charset="0"/>
              </a:rPr>
              <a:t>Jeden z najwybitniejszych wynalazców przełomu XIX i XX wieku umierał jako człowiek bezdomny i zbankrutowany. Tesla nie potrafił zadbać o swoją sławę i interesy. Jedyne co go interesowało to praca, nauka i wynalazki. Szkoda, że takiemu człowiekowi przyszło umrzeć w biedzie, aczkolwiek miał okres prosperity finansowej i sławy. Był wówczas osobą znaną, którą opisywała prasa  W ostatnich latach więcej myślał                       o gołębiach niż nauce. </a:t>
            </a:r>
          </a:p>
          <a:p>
            <a:pPr algn="just"/>
            <a:r>
              <a:rPr lang="pl-PL" sz="2800" dirty="0" smtClean="0">
                <a:latin typeface="Calibri" panose="020F0502020204030204" pitchFamily="34" charset="0"/>
                <a:cs typeface="Calibri" panose="020F0502020204030204" pitchFamily="34" charset="0"/>
              </a:rPr>
              <a:t>Choć od śmierci Nikoli Tesli, inżyniera, wynalazcy i wizjonera, minęło już 79 lat, do dziś uważany jest on za jedną                       z największych postaci przełomu XIX i XX wieku. </a:t>
            </a:r>
          </a:p>
          <a:p>
            <a:pPr algn="just"/>
            <a:endParaRPr lang="pl-PL" sz="28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8499347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343025" y="1495722"/>
            <a:ext cx="8615362" cy="4401205"/>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U schyłku </a:t>
            </a:r>
            <a:r>
              <a:rPr lang="pl-PL" sz="2800" dirty="0">
                <a:latin typeface="Calibri" panose="020F0502020204030204" pitchFamily="34" charset="0"/>
                <a:cs typeface="Calibri" panose="020F0502020204030204" pitchFamily="34" charset="0"/>
              </a:rPr>
              <a:t>ż</a:t>
            </a:r>
            <a:r>
              <a:rPr lang="pl-PL" sz="2800" dirty="0" smtClean="0">
                <a:latin typeface="Calibri" panose="020F0502020204030204" pitchFamily="34" charset="0"/>
                <a:cs typeface="Calibri" panose="020F0502020204030204" pitchFamily="34" charset="0"/>
              </a:rPr>
              <a:t>ycia Tesla przebywał w różnych hotelach, jednocześnie zaciągając długi, na których opłatę nie mógł sobie pozwolić, w wyniku czego zaczął sprzedawać swoje wynalazki, patenty i projekty jako zastaw. Wynalazca sprzedał nawet swoją słynną fabrykę wież </a:t>
            </a:r>
            <a:r>
              <a:rPr lang="pl-PL" sz="2800" dirty="0" err="1" smtClean="0">
                <a:latin typeface="Calibri" panose="020F0502020204030204" pitchFamily="34" charset="0"/>
                <a:cs typeface="Calibri" panose="020F0502020204030204" pitchFamily="34" charset="0"/>
              </a:rPr>
              <a:t>Wardenclyffe</a:t>
            </a:r>
            <a:r>
              <a:rPr lang="pl-PL" sz="2800" dirty="0" smtClean="0">
                <a:latin typeface="Calibri" panose="020F0502020204030204" pitchFamily="34" charset="0"/>
                <a:cs typeface="Calibri" panose="020F0502020204030204" pitchFamily="34" charset="0"/>
              </a:rPr>
              <a:t> po to, by spłacić dług wynoszący 20 000 dolarów. Bankructwo wynalazcy, mogące szkodzić wizerunkowo firmom, których twarzą był przed laty, sprawiło                  że niechętnie zaczęto wypłacać mu pewne zapomogi                i pokrywać rachunki.</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2512922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557213" y="904399"/>
            <a:ext cx="9858374" cy="6124754"/>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W roku 1928 Nikola Tesla osiągnął 72 rok życia. To wtedy uzyskał ostatni patent (na dwupłatowiec pionowego startu)                                        i nieodwołalnie zamknął swoje biuro.</a:t>
            </a:r>
          </a:p>
          <a:p>
            <a:pPr algn="just"/>
            <a:r>
              <a:rPr lang="pl-PL" sz="2800" dirty="0" smtClean="0">
                <a:latin typeface="Calibri" panose="020F0502020204030204" pitchFamily="34" charset="0"/>
                <a:cs typeface="Calibri" panose="020F0502020204030204" pitchFamily="34" charset="0"/>
              </a:rPr>
              <a:t>Naukowiec zmarł 7 stycznia 1943 r. w Nowym Jorku wskutek zakrzepu tętnicy wieńcowej. Z hotelowego apartamentu wynalazcy zniknęły jego naukowe zapiski.</a:t>
            </a:r>
          </a:p>
          <a:p>
            <a:pPr algn="just"/>
            <a:r>
              <a:rPr lang="pl-PL" sz="2800" dirty="0" smtClean="0">
                <a:latin typeface="Calibri" panose="020F0502020204030204" pitchFamily="34" charset="0"/>
                <a:cs typeface="Calibri" panose="020F0502020204030204" pitchFamily="34" charset="0"/>
              </a:rPr>
              <a:t>Na pogrzebie 86-latka stawiło się ponad dwa tysiące osób. Znacznie więcej, niż łącznie spotkał w swoich ostatnich, samotniczych dekadach życia. Obecny na pogrzebie burmistrz Nowego Jorku </a:t>
            </a:r>
            <a:r>
              <a:rPr lang="pl-PL" sz="2800" dirty="0" err="1" smtClean="0">
                <a:latin typeface="Calibri" panose="020F0502020204030204" pitchFamily="34" charset="0"/>
                <a:cs typeface="Calibri" panose="020F0502020204030204" pitchFamily="34" charset="0"/>
              </a:rPr>
              <a:t>Fiorello</a:t>
            </a:r>
            <a:r>
              <a:rPr lang="pl-PL" sz="2800" dirty="0" smtClean="0">
                <a:latin typeface="Calibri" panose="020F0502020204030204" pitchFamily="34" charset="0"/>
                <a:cs typeface="Calibri" panose="020F0502020204030204" pitchFamily="34" charset="0"/>
              </a:rPr>
              <a:t> La </a:t>
            </a:r>
            <a:r>
              <a:rPr lang="pl-PL" sz="2800" dirty="0" err="1" smtClean="0">
                <a:latin typeface="Calibri" panose="020F0502020204030204" pitchFamily="34" charset="0"/>
                <a:cs typeface="Calibri" panose="020F0502020204030204" pitchFamily="34" charset="0"/>
              </a:rPr>
              <a:t>Guardia</a:t>
            </a:r>
            <a:r>
              <a:rPr lang="pl-PL" sz="2800" dirty="0" smtClean="0">
                <a:latin typeface="Calibri" panose="020F0502020204030204" pitchFamily="34" charset="0"/>
                <a:cs typeface="Calibri" panose="020F0502020204030204" pitchFamily="34" charset="0"/>
              </a:rPr>
              <a:t> powiedział: "Zmarł Nikola Tesla. Zmarł w biedzie, ale był jednym z najważniejszych ludzi, którzy kiedykolwiek żyli. To, co stworzył, jest wielkie, a wraz z upływem czasu stanie się jeszcze większe".</a:t>
            </a:r>
          </a:p>
          <a:p>
            <a:pPr algn="just"/>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40254024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200151" y="1671548"/>
            <a:ext cx="8529637" cy="3970318"/>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Bez dwóch zdań Nikola Tesla to wyjątkowa postać                         w historii nauki. Złożył blisko 300 patentów, choć trudy jego życia sprawiły, że wiele z nich musiał sprzedać za bezcen. Ostatecznie w jego dorobku pozostało ponad sto zarejestrowanych patentów. </a:t>
            </a:r>
          </a:p>
          <a:p>
            <a:pPr algn="just"/>
            <a:r>
              <a:rPr lang="pl-PL" sz="2800" dirty="0" smtClean="0">
                <a:latin typeface="Calibri" panose="020F0502020204030204" pitchFamily="34" charset="0"/>
                <a:cs typeface="Calibri" panose="020F0502020204030204" pitchFamily="34" charset="0"/>
              </a:rPr>
              <a:t>Przede wszystkim zaś wszyscy zawdzięczamy mu upowszechnienie się prądu zmiennego, który jest znacznie łatwiejszy w transmisji i znacznie tańszy od prądu stałego, używanego wcześniej.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389145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3636733" y="0"/>
            <a:ext cx="4918533" cy="6858000"/>
          </a:xfrm>
          <a:prstGeom prst="rect">
            <a:avLst/>
          </a:prstGeom>
        </p:spPr>
      </p:pic>
    </p:spTree>
    <p:extLst>
      <p:ext uri="{BB962C8B-B14F-4D97-AF65-F5344CB8AC3E}">
        <p14:creationId xmlns:p14="http://schemas.microsoft.com/office/powerpoint/2010/main" xmlns="" val="115511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328737" y="2023200"/>
            <a:ext cx="8972550" cy="3108543"/>
          </a:xfrm>
          <a:prstGeom prst="rect">
            <a:avLst/>
          </a:prstGeom>
        </p:spPr>
        <p:txBody>
          <a:bodyPr wrap="square">
            <a:spAutoFit/>
          </a:bodyPr>
          <a:lstStyle/>
          <a:p>
            <a:pPr algn="just"/>
            <a:r>
              <a:rPr lang="pl-PL" sz="2800" b="1" dirty="0" smtClean="0">
                <a:latin typeface="Calibri" panose="020F0502020204030204" pitchFamily="34" charset="0"/>
                <a:cs typeface="Calibri" panose="020F0502020204030204" pitchFamily="34" charset="0"/>
              </a:rPr>
              <a:t>Wszystkie rzeczy, które opracował Tesla - wynalazki ówczesne i pomysły, które teraz zostały zrealizowane - sprawiły, że już w swoich czasach przez wielu ludzi był uznawany za geniusza.</a:t>
            </a:r>
          </a:p>
          <a:p>
            <a:pPr algn="just"/>
            <a:r>
              <a:rPr lang="pl-PL" sz="2800" b="1" dirty="0" smtClean="0">
                <a:latin typeface="Calibri" panose="020F0502020204030204" pitchFamily="34" charset="0"/>
                <a:cs typeface="Calibri" panose="020F0502020204030204" pitchFamily="34" charset="0"/>
              </a:rPr>
              <a:t> Albert Einstein, zapytany jak to jest być najmądrzejszym człowiekiem na świecie odparł, że nie wie, ale trzeba o to zapytać właśnie Teslę. </a:t>
            </a:r>
            <a:endParaRPr lang="pl-PL" sz="2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9437970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Dziękuję za uwagę</a:t>
            </a:r>
            <a:endParaRPr lang="pl-PL" dirty="0"/>
          </a:p>
        </p:txBody>
      </p:sp>
    </p:spTree>
    <p:extLst>
      <p:ext uri="{BB962C8B-B14F-4D97-AF65-F5344CB8AC3E}">
        <p14:creationId xmlns:p14="http://schemas.microsoft.com/office/powerpoint/2010/main" xmlns="" val="289899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00113" y="2103387"/>
            <a:ext cx="9329737" cy="3539430"/>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Wykładowcy mówili o nim, że angażuje się w naukę z wręcz nieposkromionym apetytem. Podobno w tamtym okresie spał po 2 godziny dziennie, a resztę czasu spędzał głównie                w laboratoriach.</a:t>
            </a:r>
          </a:p>
          <a:p>
            <a:pPr algn="just"/>
            <a:r>
              <a:rPr lang="pl-PL" sz="2800" dirty="0" smtClean="0">
                <a:latin typeface="Calibri" panose="020F0502020204030204" pitchFamily="34" charset="0"/>
                <a:cs typeface="Calibri" panose="020F0502020204030204" pitchFamily="34" charset="0"/>
              </a:rPr>
              <a:t>Już wówczas młody wynalazca pracował nad sposobami wykorzystania prądu przemiennego, a swój pierwszy motor indukcyjny zbudował w 1883 roku.</a:t>
            </a:r>
          </a:p>
          <a:p>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4056280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14412" y="1139429"/>
            <a:ext cx="9244013" cy="4832092"/>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Jeden z wykładowców, profesor elektrotechniki, pomógł nawet Nikoli w podjęciu pracy w urzędzie telegraficznym                                  w Budapeszcie. To wówczas późniejszy błyskotliwy wynalazca wpadł na swój pierwszy „duży” pomysł: obrotowy silnik elektryczny na prąd przemienny, który odpowiednio zbudowany mógłby też pełnić funkcję prądnicy. Gdy jego posada została zlikwidowana, Tesla postanowił przenieść się do Paryża, gdzie podjął pracę w miejscu, które było centrum ówczesnej europejskiej myśli „energetycznej” – Continental Edison Company, czyli firmie produkującej sprzęt elektryczny (prądnice, silniki, żarówki) według patentów Thomasa Edisona.</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1450365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314449" y="1823175"/>
            <a:ext cx="8729663" cy="3816429"/>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Jak z humorem wspominał po latach sam Tesla, wszystko zmienił poczciwy domowy kot, którego mały Nikola głaskał pewnego wieczora wywołując iskrzenie jego naelektryzowanego futra. To w przyszłym geniuszu zaszczepiło ciekawość tego, czym jest prąd elektryczny i tak już mu zostało do końca życia.</a:t>
            </a:r>
          </a:p>
          <a:p>
            <a:pPr algn="just"/>
            <a:r>
              <a:rPr lang="pl-PL" sz="2800" dirty="0" smtClean="0">
                <a:latin typeface="Calibri" panose="020F0502020204030204" pitchFamily="34" charset="0"/>
                <a:cs typeface="Calibri" panose="020F0502020204030204" pitchFamily="34" charset="0"/>
              </a:rPr>
              <a:t>Nikola Tesla nigdy się nie ożenił, ponieważ za swoją jedyną</a:t>
            </a:r>
          </a:p>
          <a:p>
            <a:pPr algn="just"/>
            <a:r>
              <a:rPr lang="pl-PL" sz="2800" dirty="0" smtClean="0">
                <a:latin typeface="Calibri" panose="020F0502020204030204" pitchFamily="34" charset="0"/>
                <a:cs typeface="Calibri" panose="020F0502020204030204" pitchFamily="34" charset="0"/>
              </a:rPr>
              <a:t> i prawdziwą miłość uznawał elektryczność i swoje badania</a:t>
            </a:r>
          </a:p>
          <a:p>
            <a:endParaRPr lang="pl-PL" dirty="0"/>
          </a:p>
        </p:txBody>
      </p:sp>
    </p:spTree>
    <p:extLst>
      <p:ext uri="{BB962C8B-B14F-4D97-AF65-F5344CB8AC3E}">
        <p14:creationId xmlns:p14="http://schemas.microsoft.com/office/powerpoint/2010/main" xmlns="" val="2743260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843087" y="371475"/>
            <a:ext cx="7015163" cy="5986464"/>
          </a:xfrm>
          <a:prstGeom prst="rect">
            <a:avLst/>
          </a:prstGeom>
        </p:spPr>
      </p:pic>
    </p:spTree>
    <p:extLst>
      <p:ext uri="{BB962C8B-B14F-4D97-AF65-F5344CB8AC3E}">
        <p14:creationId xmlns:p14="http://schemas.microsoft.com/office/powerpoint/2010/main" xmlns="" val="1529027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885825" y="1554927"/>
            <a:ext cx="9344025" cy="4247317"/>
          </a:xfrm>
          <a:prstGeom prst="rect">
            <a:avLst/>
          </a:prstGeom>
        </p:spPr>
        <p:txBody>
          <a:bodyPr wrap="square">
            <a:spAutoFit/>
          </a:bodyPr>
          <a:lstStyle/>
          <a:p>
            <a:endParaRPr lang="pl-PL" dirty="0" smtClean="0"/>
          </a:p>
          <a:p>
            <a:pPr algn="just"/>
            <a:r>
              <a:rPr lang="pl-PL" sz="2800" dirty="0" smtClean="0">
                <a:latin typeface="Calibri" panose="020F0502020204030204" pitchFamily="34" charset="0"/>
                <a:cs typeface="Calibri" panose="020F0502020204030204" pitchFamily="34" charset="0"/>
              </a:rPr>
              <a:t>Nie był jednak zadowolony ze swoich zarobków, więc w wieku 28 lat udał się do USA, a konkretnie do Nowego Jorku. Miał przy sobie list polecający od paryskiego przełożonego, który polecał jego usługi Thomasowi Edisonowi. To wystarczyło, aby został zatrudniony na stanowisku inżynierskim w Edison Machine Works</a:t>
            </a:r>
          </a:p>
          <a:p>
            <a:pPr algn="just"/>
            <a:r>
              <a:rPr lang="pl-PL" sz="2800" dirty="0" smtClean="0">
                <a:latin typeface="Calibri" panose="020F0502020204030204" pitchFamily="34" charset="0"/>
                <a:cs typeface="Calibri" panose="020F0502020204030204" pitchFamily="34" charset="0"/>
              </a:rPr>
              <a:t>Pierwsze wrażenia Tesli po przybyciu do USA nie były wcale pozytywne. Spodziewał się zobaczyć cuda świata, a zastał brud  i powszechną nędzę</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415102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785813" y="1437412"/>
            <a:ext cx="9486900" cy="4401205"/>
          </a:xfrm>
          <a:prstGeom prst="rect">
            <a:avLst/>
          </a:prstGeom>
        </p:spPr>
        <p:txBody>
          <a:bodyPr wrap="square">
            <a:spAutoFit/>
          </a:bodyPr>
          <a:lstStyle/>
          <a:p>
            <a:pPr algn="just"/>
            <a:r>
              <a:rPr lang="pl-PL" sz="2800" dirty="0" smtClean="0">
                <a:latin typeface="Calibri" panose="020F0502020204030204" pitchFamily="34" charset="0"/>
                <a:cs typeface="Calibri" panose="020F0502020204030204" pitchFamily="34" charset="0"/>
              </a:rPr>
              <a:t>Współpraca z amerykańskim potentatem nie ułożyła się dobrze. Tesla zaproponował Amerykaninowi zwiększenie efektywności jego elektrowni, dzięki zmianie prądu stałego na prąd przemienny. Miał za to otrzymać nagrodę w wysokości 50 000 dolarów . Tymczasem reakcja Edisona okazała się zupełnie niespodziewana. Czołowy amerykański wynalazca nie tylko      nie zapłacił podwładnemu obiecanej premii za zwiększenie wydajności prądnic, ale zwyczajnie oskarżył go o propagowanie niebezpiecznych rozwiązań. To sprawiło, że Tesla zraził się         do wielkiego wynalazcy. </a:t>
            </a:r>
            <a:endParaRPr lang="pl-PL"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2387761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242</TotalTime>
  <Words>2018</Words>
  <Application>Microsoft Office PowerPoint</Application>
  <PresentationFormat>Niestandardowy</PresentationFormat>
  <Paragraphs>48</Paragraphs>
  <Slides>36</Slides>
  <Notes>0</Notes>
  <HiddenSlides>0</HiddenSlides>
  <MMClips>0</MMClips>
  <ScaleCrop>false</ScaleCrop>
  <HeadingPairs>
    <vt:vector size="4" baseType="variant">
      <vt:variant>
        <vt:lpstr>Motyw</vt:lpstr>
      </vt:variant>
      <vt:variant>
        <vt:i4>1</vt:i4>
      </vt:variant>
      <vt:variant>
        <vt:lpstr>Tytuły slajdów</vt:lpstr>
      </vt:variant>
      <vt:variant>
        <vt:i4>36</vt:i4>
      </vt:variant>
    </vt:vector>
  </HeadingPairs>
  <TitlesOfParts>
    <vt:vector size="37" baseType="lpstr">
      <vt:lpstr>Berlin</vt:lpstr>
      <vt:lpstr>Nikola Tesla </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lpstr>Slajd 29</vt:lpstr>
      <vt:lpstr>Slajd 30</vt:lpstr>
      <vt:lpstr>Slajd 31</vt:lpstr>
      <vt:lpstr>Slajd 32</vt:lpstr>
      <vt:lpstr>Slajd 33</vt:lpstr>
      <vt:lpstr>Slajd 34</vt:lpstr>
      <vt:lpstr>Slajd 35</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Nikola Tesla</dc:title>
  <dc:creator>ula</dc:creator>
  <cp:lastModifiedBy>admin</cp:lastModifiedBy>
  <cp:revision>26</cp:revision>
  <dcterms:created xsi:type="dcterms:W3CDTF">2022-04-01T13:35:02Z</dcterms:created>
  <dcterms:modified xsi:type="dcterms:W3CDTF">2022-06-22T06:50:23Z</dcterms:modified>
</cp:coreProperties>
</file>